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24"/>
  </p:notesMasterIdLst>
  <p:sldIdLst>
    <p:sldId id="326" r:id="rId2"/>
    <p:sldId id="306" r:id="rId3"/>
    <p:sldId id="307" r:id="rId4"/>
    <p:sldId id="327" r:id="rId5"/>
    <p:sldId id="288" r:id="rId6"/>
    <p:sldId id="335" r:id="rId7"/>
    <p:sldId id="289" r:id="rId8"/>
    <p:sldId id="281" r:id="rId9"/>
    <p:sldId id="285" r:id="rId10"/>
    <p:sldId id="340" r:id="rId11"/>
    <p:sldId id="342" r:id="rId12"/>
    <p:sldId id="312" r:id="rId13"/>
    <p:sldId id="282" r:id="rId14"/>
    <p:sldId id="300" r:id="rId15"/>
    <p:sldId id="341" r:id="rId16"/>
    <p:sldId id="343" r:id="rId17"/>
    <p:sldId id="344" r:id="rId18"/>
    <p:sldId id="345" r:id="rId19"/>
    <p:sldId id="334" r:id="rId20"/>
    <p:sldId id="333" r:id="rId21"/>
    <p:sldId id="339" r:id="rId22"/>
    <p:sldId id="269" r:id="rId2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1616"/>
    <a:srgbClr val="B21A1A"/>
    <a:srgbClr val="5D2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1" autoAdjust="0"/>
    <p:restoredTop sz="87953" autoAdjust="0"/>
  </p:normalViewPr>
  <p:slideViewPr>
    <p:cSldViewPr>
      <p:cViewPr varScale="1">
        <p:scale>
          <a:sx n="101" d="100"/>
          <a:sy n="101" d="100"/>
        </p:scale>
        <p:origin x="151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70242-012B-4DA5-A9B9-754600B4A449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C7227-6680-4BD1-AC44-1F20C2197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263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4C7227-6680-4BD1-AC44-1F20C2197D1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309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>
            <a:extLst>
              <a:ext uri="{FF2B5EF4-FFF2-40B4-BE49-F238E27FC236}">
                <a16:creationId xmlns:a16="http://schemas.microsoft.com/office/drawing/2014/main" id="{4FE84307-B8DD-4EF7-8B1E-2B071F4825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>
            <a:extLst>
              <a:ext uri="{FF2B5EF4-FFF2-40B4-BE49-F238E27FC236}">
                <a16:creationId xmlns:a16="http://schemas.microsoft.com/office/drawing/2014/main" id="{686E3C16-EB07-4E68-92A3-4104EA7CCC2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0724" name="Номер слайда 3">
            <a:extLst>
              <a:ext uri="{FF2B5EF4-FFF2-40B4-BE49-F238E27FC236}">
                <a16:creationId xmlns:a16="http://schemas.microsoft.com/office/drawing/2014/main" id="{FF3A4855-7DD1-43F5-8887-4884BBD424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F945614-A364-4125-9AFD-7CF353C960B2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>
            <a:extLst>
              <a:ext uri="{FF2B5EF4-FFF2-40B4-BE49-F238E27FC236}">
                <a16:creationId xmlns:a16="http://schemas.microsoft.com/office/drawing/2014/main" id="{70970AE0-A649-4F0B-98EE-57B4E5C3D7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>
            <a:extLst>
              <a:ext uri="{FF2B5EF4-FFF2-40B4-BE49-F238E27FC236}">
                <a16:creationId xmlns:a16="http://schemas.microsoft.com/office/drawing/2014/main" id="{277821A6-120E-4C7D-83E9-EB5A7F6075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1748" name="Номер слайда 3">
            <a:extLst>
              <a:ext uri="{FF2B5EF4-FFF2-40B4-BE49-F238E27FC236}">
                <a16:creationId xmlns:a16="http://schemas.microsoft.com/office/drawing/2014/main" id="{EE138A00-5DEC-44BF-939B-1E8110623D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10F6E27-301C-4FEF-9BB2-627C0DEDDD7F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EE9144-888A-426B-ACA1-C94077917C8A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4C7227-6680-4BD1-AC44-1F20C2197D1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724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>
            <a:extLst>
              <a:ext uri="{FF2B5EF4-FFF2-40B4-BE49-F238E27FC236}">
                <a16:creationId xmlns:a16="http://schemas.microsoft.com/office/drawing/2014/main" id="{CF01EAC3-F722-462D-AA2F-9AA7E21463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>
            <a:extLst>
              <a:ext uri="{FF2B5EF4-FFF2-40B4-BE49-F238E27FC236}">
                <a16:creationId xmlns:a16="http://schemas.microsoft.com/office/drawing/2014/main" id="{FC76A1D0-CBF9-475C-9891-27C2CE9CCFD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1988" name="Номер слайда 3">
            <a:extLst>
              <a:ext uri="{FF2B5EF4-FFF2-40B4-BE49-F238E27FC236}">
                <a16:creationId xmlns:a16="http://schemas.microsoft.com/office/drawing/2014/main" id="{F8BBA8CA-D461-45ED-A57E-B5FAF07519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018E402-F554-4534-84C3-EBBC30844650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>
            <a:extLst>
              <a:ext uri="{FF2B5EF4-FFF2-40B4-BE49-F238E27FC236}">
                <a16:creationId xmlns:a16="http://schemas.microsoft.com/office/drawing/2014/main" id="{021B5366-80BE-40B8-8CE4-94BDC5EDD1B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>
            <a:extLst>
              <a:ext uri="{FF2B5EF4-FFF2-40B4-BE49-F238E27FC236}">
                <a16:creationId xmlns:a16="http://schemas.microsoft.com/office/drawing/2014/main" id="{9101DEDB-DCD5-4911-80CD-1D902A5B5C3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3012" name="Номер слайда 3">
            <a:extLst>
              <a:ext uri="{FF2B5EF4-FFF2-40B4-BE49-F238E27FC236}">
                <a16:creationId xmlns:a16="http://schemas.microsoft.com/office/drawing/2014/main" id="{7DDD69C6-C3D9-4128-8677-3FD547E9C6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981D4D9-D22E-4DAD-AAFD-AC7018365126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>
            <a:extLst>
              <a:ext uri="{FF2B5EF4-FFF2-40B4-BE49-F238E27FC236}">
                <a16:creationId xmlns:a16="http://schemas.microsoft.com/office/drawing/2014/main" id="{42C4402A-0109-4DF1-8684-B192B8AEFB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>
            <a:extLst>
              <a:ext uri="{FF2B5EF4-FFF2-40B4-BE49-F238E27FC236}">
                <a16:creationId xmlns:a16="http://schemas.microsoft.com/office/drawing/2014/main" id="{4BC9AB08-BE24-48DD-8314-8C57A9573D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4036" name="Номер слайда 3">
            <a:extLst>
              <a:ext uri="{FF2B5EF4-FFF2-40B4-BE49-F238E27FC236}">
                <a16:creationId xmlns:a16="http://schemas.microsoft.com/office/drawing/2014/main" id="{B69761DF-1F64-44A8-A925-200643E142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39E84F3-BD3D-4D72-8F8D-2AD63F7D7631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64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85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403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57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95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050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508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749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13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26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9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AB3CB-8A52-49AF-9405-641E4CC6F787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7213F-21FF-4D70-8F7F-5F6E465E8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9D2AA69-1812-438E-88F7-9E0C90657E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" t="655" r="2515" b="-774"/>
          <a:stretch/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13" name="Заголовок 2">
            <a:extLst>
              <a:ext uri="{FF2B5EF4-FFF2-40B4-BE49-F238E27FC236}">
                <a16:creationId xmlns:a16="http://schemas.microsoft.com/office/drawing/2014/main" id="{A3C78356-02F6-4F3B-BB34-408405F75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116" y="1392409"/>
            <a:ext cx="6089760" cy="1142298"/>
          </a:xfrm>
        </p:spPr>
        <p:txBody>
          <a:bodyPr>
            <a:noAutofit/>
          </a:bodyPr>
          <a:lstStyle/>
          <a:p>
            <a:pPr algn="ctr"/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Республики Мордовия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 РМ «Центр оценки качества образования –«Перспектива»</a:t>
            </a:r>
            <a:br>
              <a:rPr lang="ru-RU" sz="1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81EC38E7-D155-45C1-868A-D0FA923EE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732" y="5410208"/>
            <a:ext cx="5405684" cy="755096"/>
          </a:xfrm>
        </p:spPr>
        <p:txBody>
          <a:bodyPr>
            <a:noAutofit/>
          </a:bodyPr>
          <a:lstStyle/>
          <a:p>
            <a:pPr marL="109728" indent="0" algn="ctr">
              <a:spcBef>
                <a:spcPts val="0"/>
              </a:spcBef>
              <a:buNone/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Теленкова О.Н.,</a:t>
            </a:r>
          </a:p>
          <a:p>
            <a:pPr marL="109728" indent="0" algn="ctr">
              <a:spcBef>
                <a:spcPts val="0"/>
              </a:spcBef>
              <a:buNone/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аттестации</a:t>
            </a:r>
          </a:p>
          <a:p>
            <a:pPr marL="109728" indent="0" algn="ctr">
              <a:buNone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г.</a:t>
            </a:r>
          </a:p>
          <a:p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AutoShape 2" descr="C:\Users\user\Desktop\i.webp">
            <a:extLst>
              <a:ext uri="{FF2B5EF4-FFF2-40B4-BE49-F238E27FC236}">
                <a16:creationId xmlns:a16="http://schemas.microsoft.com/office/drawing/2014/main" id="{5A673832-CDEA-4129-BBBC-4F5C252A96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A5C375F-F730-424D-A8A6-5E0134E0DC3B}"/>
              </a:ext>
            </a:extLst>
          </p:cNvPr>
          <p:cNvSpPr/>
          <p:nvPr/>
        </p:nvSpPr>
        <p:spPr>
          <a:xfrm>
            <a:off x="1763688" y="3218405"/>
            <a:ext cx="554461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аттестации педагогов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Мордовия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2023-2024 учебном году</a:t>
            </a:r>
          </a:p>
        </p:txBody>
      </p:sp>
    </p:spTree>
    <p:extLst>
      <p:ext uri="{BB962C8B-B14F-4D97-AF65-F5344CB8AC3E}">
        <p14:creationId xmlns:p14="http://schemas.microsoft.com/office/powerpoint/2010/main" val="1297159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55BCB-E25D-4B7A-B7E5-27AA11DFF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системы аттестации педагогов в Республике Мордовия (2021-2024 </a:t>
            </a:r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BD62DD-C016-4EDD-83AC-6B2822B62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2776"/>
            <a:ext cx="7886700" cy="5080097"/>
          </a:xfrm>
        </p:spPr>
        <p:txBody>
          <a:bodyPr>
            <a:normAutofit fontScale="47500" lnSpcReduction="20000"/>
          </a:bodyPr>
          <a:lstStyle/>
          <a:p>
            <a:pPr lvl="0">
              <a:defRPr/>
            </a:pPr>
            <a:r>
              <a:rPr lang="ru-RU" sz="4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количества отозванных заявлений</a:t>
            </a:r>
          </a:p>
          <a:p>
            <a:pPr lvl="0">
              <a:defRPr/>
            </a:pP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2021- 2022 </a:t>
            </a:r>
            <a:r>
              <a:rPr lang="ru-RU" sz="3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- 4,0%</a:t>
            </a:r>
          </a:p>
          <a:p>
            <a:pPr lvl="0">
              <a:defRPr/>
            </a:pP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2022 - 2023 </a:t>
            </a:r>
            <a:r>
              <a:rPr lang="ru-RU" sz="3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- 3,7 %</a:t>
            </a:r>
          </a:p>
          <a:p>
            <a:pPr lvl="0">
              <a:defRPr/>
            </a:pP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2023 - 2024 </a:t>
            </a:r>
            <a:r>
              <a:rPr lang="ru-RU" sz="3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- 1,2%</a:t>
            </a:r>
          </a:p>
          <a:p>
            <a:pPr marL="342900" lvl="0" indent="-342900" defTabSz="995690">
              <a:buFont typeface="Wingdings" panose="05000000000000000000" pitchFamily="2" charset="2"/>
              <a:buChar char="Ø"/>
              <a:defRPr/>
            </a:pPr>
            <a:endParaRPr lang="ru-RU" sz="3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95690">
              <a:defRPr/>
            </a:pPr>
            <a:r>
              <a:rPr lang="ru-RU" sz="4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доли педагогов, аттестованных на высшую категорию по сравнению с первой от общего количества аттестованных за год:</a:t>
            </a:r>
          </a:p>
          <a:p>
            <a:pPr lvl="0">
              <a:defRPr/>
            </a:pP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2021- 2022 уч. год - высшая - 53,3%; первая – 46,7%</a:t>
            </a:r>
          </a:p>
          <a:p>
            <a:pPr lvl="0">
              <a:defRPr/>
            </a:pP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2022 - 2023 </a:t>
            </a:r>
            <a:r>
              <a:rPr lang="ru-RU" sz="3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высшая – 56,5%; первая – 43,5%</a:t>
            </a:r>
          </a:p>
          <a:p>
            <a:pPr lvl="0">
              <a:defRPr/>
            </a:pP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2023 - 2024 </a:t>
            </a:r>
            <a:r>
              <a:rPr lang="ru-RU" sz="3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высшая – 58,0%; первая – 40,9%</a:t>
            </a:r>
          </a:p>
          <a:p>
            <a:pPr marL="342900" lvl="0" indent="-342900" defTabSz="995690">
              <a:buFont typeface="Wingdings" panose="05000000000000000000" pitchFamily="2" charset="2"/>
              <a:buChar char="Ø"/>
              <a:defRPr/>
            </a:pPr>
            <a:endParaRPr lang="ru-RU" sz="3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95690">
              <a:defRPr/>
            </a:pPr>
            <a:r>
              <a:rPr lang="ru-RU" sz="4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доли педагогов, подавших заявления через портал Госуслуги</a:t>
            </a:r>
          </a:p>
          <a:p>
            <a:pPr lvl="0">
              <a:defRPr/>
            </a:pP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2022 - 2023 </a:t>
            </a:r>
            <a:r>
              <a:rPr lang="ru-RU" sz="3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- 0,4 %</a:t>
            </a:r>
          </a:p>
          <a:p>
            <a:pPr lvl="0">
              <a:defRPr/>
            </a:pP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2023 - 2024 </a:t>
            </a:r>
            <a:r>
              <a:rPr lang="ru-RU" sz="3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3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- 13,6%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175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7ABC70-AB2E-4CBA-9FC7-E95EF2632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апробации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Порядка аттестации.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аявление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EB5EF2-745C-4968-A05B-C35D3C5EA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заявлении в аттестационную комиссию педагоги сообщают сведения об уровне образования (квалификации),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 профессиональной деятельности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организациях, об имеющихся квалификационных категориях, а также указывают должность, по которой они желают пройти аттестацию.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заявлении не корректно представляются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профессиональной деятельности!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Педагогам, имеющим награды и т.д., аттестуемым на первую или высшую квалификационные категории профессиональные результаты рекомендуем представлять согласно показателям Порядка аттестации (пункт 35 – первая категория,  пункт 36 – высшая категория) в виде приложения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 кого есть льготы)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938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id="{AE5F3AA0-D854-4236-A5AD-5CCFC089B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88" y="404812"/>
            <a:ext cx="7921625" cy="791939"/>
          </a:xfrm>
        </p:spPr>
        <p:txBody>
          <a:bodyPr>
            <a:normAutofit fontScale="90000"/>
          </a:bodyPr>
          <a:lstStyle/>
          <a:p>
            <a:pPr algn="ctr"/>
            <a:br>
              <a:rPr lang="ru-RU" altLang="ru-RU" b="1" dirty="0">
                <a:solidFill>
                  <a:srgbClr val="C00000"/>
                </a:solidFill>
              </a:rPr>
            </a:b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</a:t>
            </a:r>
            <a:b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первой квалификационной  категории</a:t>
            </a:r>
            <a:br>
              <a:rPr lang="ru-RU" altLang="ru-RU" b="1" dirty="0">
                <a:solidFill>
                  <a:srgbClr val="C00000"/>
                </a:solidFill>
              </a:rPr>
            </a:br>
            <a:endParaRPr lang="ru-RU" altLang="ru-RU" dirty="0"/>
          </a:p>
        </p:txBody>
      </p:sp>
      <p:sp>
        <p:nvSpPr>
          <p:cNvPr id="17411" name="Объект 2">
            <a:extLst>
              <a:ext uri="{FF2B5EF4-FFF2-40B4-BE49-F238E27FC236}">
                <a16:creationId xmlns:a16="http://schemas.microsoft.com/office/drawing/2014/main" id="{312C0F50-FF70-4B0A-8666-B3AF6B9CA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484784"/>
            <a:ext cx="8065145" cy="4966816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стабильные положительные результаты освоения обучающимися образовательных программ по итогам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мониторингов, проводимых организацией;</a:t>
            </a:r>
          </a:p>
          <a:p>
            <a:pPr algn="just"/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стабильные положительные результаты освоения обучающимися образовательных программ по итогам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мониторингов, проводимых в порядке, установленном постановлением Правительства Российской Федерации от 5 августа 2013 г. № 662 «Об осуществлении мониторинга системы образования»;</a:t>
            </a:r>
          </a:p>
          <a:p>
            <a:pPr algn="just"/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развития у обучающихся способностей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научной (интеллектуальной), творческой, физкультурно-спортивной деятельности;</a:t>
            </a:r>
          </a:p>
          <a:p>
            <a:pPr algn="just"/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вклад в повышение качества образования,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методов обучения и воспитания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транслирование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педагогических коллективах опыта практических результатов своей профессиональной деятельности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в работе методических объединений педагогических работников организации.  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40CC5970-6C22-4592-A52D-E430DCE67C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136904" cy="4751387"/>
          </a:xfrm>
        </p:spPr>
        <p:txBody>
          <a:bodyPr/>
          <a:lstStyle/>
          <a:p>
            <a:pPr algn="just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обучающимися положительной динамики результатов освоения образовательных программ по итогам мониторингов, проводимых организацией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обучающимися положительных результатов освоения образовательных программ по итога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мониторингов, проводимых в порядке, установленном постановлением Правительства Российской Федерации от 5 августа 2013 г. № 662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 развитие способностей обучающихся к научной (интеллектуальной), творческой, физкультурно-спортивной деятельности, а также 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в олимпиадах, конкурсах, фестивалях, соревнованиях; </a:t>
            </a:r>
          </a:p>
          <a:p>
            <a:pPr algn="just" eaLnBrk="1" hangingPunct="1">
              <a:spcBef>
                <a:spcPts val="0"/>
              </a:spcBef>
              <a:buFontTx/>
              <a:buNone/>
              <a:defRPr/>
            </a:pPr>
            <a:endParaRPr lang="ru-RU" sz="20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8435" name="Прямоугольник 2">
            <a:extLst>
              <a:ext uri="{FF2B5EF4-FFF2-40B4-BE49-F238E27FC236}">
                <a16:creationId xmlns:a16="http://schemas.microsoft.com/office/drawing/2014/main" id="{2400CD3F-1643-4494-9DA3-9AAE8450DE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247" y="285750"/>
            <a:ext cx="813690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высшей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27066A1-2675-4466-8D4A-565749D3EE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9552" y="1844824"/>
            <a:ext cx="8064896" cy="4606776"/>
          </a:xfrm>
        </p:spPr>
        <p:txBody>
          <a:bodyPr>
            <a:normAutofit/>
          </a:bodyPr>
          <a:lstStyle/>
          <a:p>
            <a:pPr algn="just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вклад в повышение качества образования, совершенствования методов обучения и воспитания, и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продуктивного использования новых образовательных технологий,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транслирования в педагогических коллективах опыта практических результатов своей профессиональной деятельности, в том числе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экспериментальной и инновационной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в работе методических объединений педагогических работников организаций,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разработке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программно-методического сопровождения образовательного процесса</a:t>
            </a: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конкурсах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459" name="Прямоугольник 2">
            <a:extLst>
              <a:ext uri="{FF2B5EF4-FFF2-40B4-BE49-F238E27FC236}">
                <a16:creationId xmlns:a16="http://schemas.microsoft.com/office/drawing/2014/main" id="{6CEEA6A7-26AB-40E7-9288-2A6C83E11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285750"/>
            <a:ext cx="835317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высшей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7ABC70-AB2E-4CBA-9FC7-E95EF2632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апробации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Порядка аттестации.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Льготная форма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EB5EF2-745C-4968-A05B-C35D3C5EA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аттестации педагогических работников, имеющих государственные награды, почетные звания, ведомственные знаки отличия и иные награды,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достижения в педагогической деятельности,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либо являющихся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призерами конкурсов профессионального мастерства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целях установления первой или высшей квалификационной категории осуществляется на основе сведений, подтверждающих наличие у педагогических работников наград, званий, знаков отличия, сведений о награждениях за участие в профессиональных конкурсах.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4671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543FD-82F2-4903-BA61-8155E2B1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апробации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Порядка аттестации.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результатов профессиональной деятельности</a:t>
            </a:r>
            <a:endParaRPr lang="ru-RU" sz="2800" i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81BDCB-AA62-43CD-9E77-8885FEE20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Льготная форма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профессиональной деятельности оцениваются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членами республиканской аттестационной комиссии.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четкое описание результатов профессиональной деятельности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приложении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заявлению.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Портфолио, результаты внешнего мониторинга, представление опыта, видео фрагмента урока или занятия на сайте размещать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обязательно!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074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543FD-82F2-4903-BA61-8155E2B1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апробации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Порядка аттестации.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результатов профессиональной деятельности</a:t>
            </a:r>
            <a:endParaRPr lang="ru-RU" sz="2800" i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81BDCB-AA62-43CD-9E77-8885FEE20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88840"/>
            <a:ext cx="7886700" cy="435133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Обычная форма (если нет наград и конкурсов)</a:t>
            </a:r>
          </a:p>
          <a:p>
            <a:pPr algn="just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профессиональной деятельности оцениваются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экспертами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республиканской аттестационной комиссии.</a:t>
            </a:r>
          </a:p>
          <a:p>
            <a:pPr algn="just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профессиональной деятельности оформляются в форме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размещаются на сайте образовательной организации.</a:t>
            </a:r>
          </a:p>
          <a:p>
            <a:pPr algn="just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заявление дается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ссылка на сайт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размещено портфолио.</a:t>
            </a:r>
          </a:p>
          <a:p>
            <a:pPr algn="just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внешнего мониторинга –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обязательно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опыта, видео фрагмента урока или занятия на сайте размещать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обязательно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just"/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Отменяется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рекомендуемая ранее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бальная оценка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результатов.</a:t>
            </a:r>
          </a:p>
          <a:p>
            <a:pPr algn="just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результатов производится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показателям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перечисленным в Порядке аттестации (пункты 35, 36).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631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68478D-7EAF-4063-A19B-D70574BCB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04664"/>
            <a:ext cx="7975798" cy="1286025"/>
          </a:xfrm>
        </p:spPr>
        <p:txBody>
          <a:bodyPr>
            <a:noAutofit/>
          </a:bodyPr>
          <a:lstStyle/>
          <a:p>
            <a:pPr algn="ctr"/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апробации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нового Порядка аттестации.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квалификационные категории 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«педагог-наставник», «педагог-методист»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6DAF19-2E5C-4F48-932A-A7F56A27D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60847"/>
            <a:ext cx="7886700" cy="4116115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заявлении в аттестационную комиссию педагогические работники сообщают сведения об уровне образования (квалификации),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 деятельности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связанной с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работой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 имеющейся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категории, а также о квалификационной категории, по которой они желают пройти аттестацию.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заявлению в аттестационную комиссию прилагается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работодателя.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Ходатайство работодателя формируется на основе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педагогического совета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согласованного с выборным органом соответствующей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первичной профсоюзной организации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в отсутствие такового - с иным представительным органом (представителем) работников организации.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 педагогических работников в целях установления квалификационных категорий "педагог-методист" и "педагог-наставник"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аттестационной комиссией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ходатайства работодателя, а также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предусмотренных пунктами 50, 51 настоящего Порядка.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04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5B06AF00-2F2F-4B12-AC41-33D196EE4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практической подготовкой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обучающихся по образовательным программам среднего профессионального образования и (или) образовательным программам высшего образования;</a:t>
            </a:r>
          </a:p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педагогических работников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организации, активного сопровождения их профессионального развития в образовательной организации;</a:t>
            </a:r>
          </a:p>
          <a:p>
            <a:pPr algn="just"/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в подготовке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работников, в том числе из числа молодых специалистов, к участию в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конкурсах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(педагогического) мастерства;</a:t>
            </a:r>
          </a:p>
          <a:p>
            <a:pPr algn="just"/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авторских подходов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методических разработок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наставнической деятельности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организации.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9DA9AA4-A477-4D75-A86D-D71837676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Квалификационная категория </a:t>
            </a:r>
            <a:b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"педагог-наставник"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930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id="{BEBEC2B2-3762-4581-9CA7-6D1F5BB71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692150"/>
            <a:ext cx="7704137" cy="720725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№273 </a:t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образовании в РФ»</a:t>
            </a:r>
            <a:b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Объект 2">
            <a:extLst>
              <a:ext uri="{FF2B5EF4-FFF2-40B4-BE49-F238E27FC236}">
                <a16:creationId xmlns:a16="http://schemas.microsoft.com/office/drawing/2014/main" id="{DAAEC73B-935C-451A-B4A4-EA1E0F123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916832"/>
            <a:ext cx="8351837" cy="4534768"/>
          </a:xfrm>
        </p:spPr>
        <p:txBody>
          <a:bodyPr/>
          <a:lstStyle/>
          <a:p>
            <a:pPr algn="ctr"/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49. Аттестация педагогических работников</a:t>
            </a:r>
          </a:p>
          <a:p>
            <a:pPr algn="just"/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Аттестация педагогических работников проводится в целях подтверждения соответствия педагогических работников занимаемым ими должностям на основе оценки их профессиональной деятельности и по желанию педагогических работников (за исключением педагогических работников из числа профессорско-преподавательского состава) в целях установления квалификационной категории.</a:t>
            </a:r>
          </a:p>
          <a:p>
            <a:pPr algn="just"/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Проведение аттестации педагогических работников в целях подтверждения соответствия педагогических работников занимаемым ими должностям осуществляется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раз в пять лет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оценки их профессиональной деятельности аттестационными комиссиями,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формируемыми организациями, осуществляющими образовательную деятельность.</a:t>
            </a:r>
          </a:p>
          <a:p>
            <a:endParaRPr lang="ru-RU" alt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95359B4C-FBC5-4F45-8704-BA8CC79DC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методическим объединением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 образовательной организации и активное участие в методической работе образовательной организации;</a:t>
            </a:r>
          </a:p>
          <a:p>
            <a:pPr algn="just"/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разработкой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программно-методического сопровождения образовательного процесса, в том числе методического сопровождения реализации инновационных образовательных программ и проектов в образовательной организации;</a:t>
            </a:r>
          </a:p>
          <a:p>
            <a:pPr algn="just"/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поддержка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 образовательной организации при подготовке к участию в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конкурсах;</a:t>
            </a:r>
          </a:p>
          <a:p>
            <a:pPr algn="just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поддержке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(сопровождении)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организации, направленной на их профессиональное развитие, преодоление профессиональных дефицитов;</a:t>
            </a:r>
          </a:p>
          <a:p>
            <a:pPr algn="just"/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опыта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применению в образовательной организации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авторских учебных и (или) учебно-методических разработок.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E1FC37A-144A-49C1-A838-F8F0A741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Квалификационная категория</a:t>
            </a:r>
            <a:b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"педагог-методист" 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443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3345C8-B002-4C57-8CCB-68C254FDD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конкурс!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510A28-3145-46E2-97DA-91024002B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5481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эксперт» </a:t>
            </a:r>
          </a:p>
          <a:p>
            <a:pPr algn="just"/>
            <a:r>
              <a:rPr lang="ru-RU" sz="3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координатор аттестации педагогов»</a:t>
            </a:r>
          </a:p>
          <a:p>
            <a:pPr algn="just"/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Конкурса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стимулирование роста профессиональной компетентности координаторов и экспертов по аттестации педагогов;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статусов эксперта.</a:t>
            </a:r>
          </a:p>
          <a:p>
            <a:pPr lvl="0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Этапы: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заявлений – сентябрь;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анкетирование на знание нормативной правовой базы аттестации, вопросов организации и проведения аттестации (ноябрь);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конкурсных материалов (по мере подачи) до 25 апреля 2025 г.;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конкурса и награждение победителей – август 2025 г.</a:t>
            </a:r>
          </a:p>
          <a:p>
            <a:pPr algn="just"/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690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Pictures\img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19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id="{69151444-4824-4815-AA60-783C71E73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0350"/>
            <a:ext cx="8425185" cy="1081088"/>
          </a:xfrm>
        </p:spPr>
        <p:txBody>
          <a:bodyPr>
            <a:normAutofit fontScale="90000"/>
          </a:bodyPr>
          <a:lstStyle/>
          <a:p>
            <a:pPr algn="ctr"/>
            <a:br>
              <a:rPr lang="ru-RU" altLang="ru-RU" b="1" dirty="0">
                <a:solidFill>
                  <a:srgbClr val="C00000"/>
                </a:solidFill>
              </a:rPr>
            </a:b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№273 </a:t>
            </a:r>
            <a:b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образовании в РФ»</a:t>
            </a:r>
            <a:b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Объект 2">
            <a:extLst>
              <a:ext uri="{FF2B5EF4-FFF2-40B4-BE49-F238E27FC236}">
                <a16:creationId xmlns:a16="http://schemas.microsoft.com/office/drawing/2014/main" id="{7CF946DE-41D9-40B0-AE2F-CFE4ADF3A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41438"/>
            <a:ext cx="8893175" cy="5256212"/>
          </a:xfrm>
        </p:spPr>
        <p:txBody>
          <a:bodyPr/>
          <a:lstStyle/>
          <a:p>
            <a:pPr algn="just"/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Проведение аттестации в целях установления квалификационной категории педагогических работников организаций, осуществляющих образовательную деятельность и находящихся в ведении федеральных органов исполнительной власти, осуществляется аттестационными комиссиями, формируемыми федеральными органами исполнительной власти, в ведении которых эти организации находятся, а в отношении педагогических работников организаций, осуществляющих образовательную деятельность и находящихся в ведении субъекта Российской Федерации, педагогических работников муниципальных и </a:t>
            </a: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частных организаций, осуществляющих образовательную деятельность,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данной аттестации осуществляется аттестационными комиссиями, формируемыми уполномоченными органами государственной власти субъектов Российской Федерации.</a:t>
            </a:r>
          </a:p>
          <a:p>
            <a:pPr algn="just"/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Порядок проведения аттестации педагогических работников устанавливается федеральным органом исполнительной власти,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осуществляющим функции по выработке государственной политики и нормативно-правовому регулированию в сфере образования, по согласованию с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труда.</a:t>
            </a:r>
          </a:p>
          <a:p>
            <a:endParaRPr lang="ru-RU" altLang="ru-RU" sz="1800" b="1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96161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43808" y="1340768"/>
            <a:ext cx="5670377" cy="161235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просвещения Российской Федерации 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24.03.2023 № 196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t93311x.sch.obrazovanie33.ru/upload/iblock/978/Vazhnaya-inorm._-prikaz.jpg">
            <a:extLst>
              <a:ext uri="{FF2B5EF4-FFF2-40B4-BE49-F238E27FC236}">
                <a16:creationId xmlns:a16="http://schemas.microsoft.com/office/drawing/2014/main" id="{1E88F8C3-7507-4DA5-BC7B-858EA7F80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11" y="476672"/>
            <a:ext cx="1854208" cy="16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314B445-411F-4AD2-99EF-70D7FB6758FF}"/>
              </a:ext>
            </a:extLst>
          </p:cNvPr>
          <p:cNvSpPr/>
          <p:nvPr/>
        </p:nvSpPr>
        <p:spPr>
          <a:xfrm>
            <a:off x="755576" y="3570586"/>
            <a:ext cx="784887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порядка проведения аттестации педагогических работников организаций, осуществляющих образовательную деятельность»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74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аттестации 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2023-2024 учебном году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268760"/>
            <a:ext cx="8579296" cy="4738531"/>
          </a:xfrm>
        </p:spPr>
        <p:txBody>
          <a:bodyPr/>
          <a:lstStyle/>
          <a:p>
            <a:pPr algn="just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аттестовано на категории – 2329 педагогов, из них:</a:t>
            </a:r>
          </a:p>
          <a:p>
            <a:pPr marL="109728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первая категория - 952, </a:t>
            </a:r>
          </a:p>
          <a:p>
            <a:pPr marL="109728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высшая категория - 1351,</a:t>
            </a:r>
          </a:p>
          <a:p>
            <a:pPr marL="109728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педагог-методист - 13, </a:t>
            </a:r>
          </a:p>
          <a:p>
            <a:pPr marL="109728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педагог-наставник – 13.</a:t>
            </a:r>
          </a:p>
          <a:p>
            <a:pPr marL="109728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Не аттестован - 1</a:t>
            </a:r>
          </a:p>
          <a:p>
            <a:pPr algn="just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Подано заявлений – 2358</a:t>
            </a:r>
          </a:p>
          <a:p>
            <a:pPr algn="just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Отозвано – 28 (1,2%) (2022-2023 уч. год – 3,7%)</a:t>
            </a:r>
          </a:p>
          <a:p>
            <a:pPr algn="just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отзывов</a:t>
            </a:r>
          </a:p>
          <a:p>
            <a:endParaRPr lang="ru-RU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285076"/>
              </p:ext>
            </p:extLst>
          </p:nvPr>
        </p:nvGraphicFramePr>
        <p:xfrm>
          <a:off x="755576" y="4617728"/>
          <a:ext cx="7596844" cy="1196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67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2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17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5291">
                <a:tc>
                  <a:txBody>
                    <a:bodyPr/>
                    <a:lstStyle/>
                    <a:p>
                      <a:pPr algn="ctr"/>
                      <a:r>
                        <a:rPr lang="ru-RU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Портфолио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Семейные обстоятельства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Предметное тестирование</a:t>
                      </a:r>
                    </a:p>
                    <a:p>
                      <a:endParaRPr lang="ru-RU" sz="16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Прочее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389">
                <a:tc>
                  <a:txBody>
                    <a:bodyPr/>
                    <a:lstStyle/>
                    <a:p>
                      <a:pPr algn="ctr"/>
                      <a:r>
                        <a:rPr lang="ru-RU" sz="1600" i="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600" b="1" i="0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i="0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i="0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0" u="non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i="0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7315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6F2C56A-2F8C-4036-9602-43312B55152F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626553"/>
              </p:ext>
            </p:extLst>
          </p:nvPr>
        </p:nvGraphicFramePr>
        <p:xfrm>
          <a:off x="539552" y="332656"/>
          <a:ext cx="8208911" cy="5988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Document" r:id="rId3" imgW="9379079" imgH="6125882" progId="Word.Document.8">
                  <p:embed/>
                </p:oleObj>
              </mc:Choice>
              <mc:Fallback>
                <p:oleObj name="Document" r:id="rId3" imgW="9379079" imgH="6125882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332656"/>
                        <a:ext cx="8208911" cy="5988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4620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4624"/>
            <a:ext cx="8640960" cy="12241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 отозванных заявлений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муниципалитетам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7904783"/>
              </p:ext>
            </p:extLst>
          </p:nvPr>
        </p:nvGraphicFramePr>
        <p:xfrm>
          <a:off x="1115616" y="1484784"/>
          <a:ext cx="7128792" cy="468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4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0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24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114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4300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район</a:t>
                      </a:r>
                      <a:endParaRPr lang="ru-RU" sz="1800" b="1" kern="7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(кол-во)</a:t>
                      </a:r>
                      <a:endParaRPr lang="ru-RU" sz="1800" b="1" kern="7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поданных заявлений</a:t>
                      </a:r>
                      <a:endParaRPr lang="ru-RU" sz="1800" b="1" kern="7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Ковылкинский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Краснослободский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Лямбирский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Саранск 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Торбеевский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73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Кочкуровский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94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Ст.Шайговский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8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Кадошкинский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4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51784" marR="5178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 marL="51784" marR="51784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702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0" y="20621"/>
            <a:ext cx="9144000" cy="1320147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2800" b="1" dirty="0">
                <a:solidFill>
                  <a:srgbClr val="9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учителей, не сдавших предметное тестирование, в процентном отношении</a:t>
            </a:r>
            <a:br>
              <a:rPr lang="ru-RU" altLang="ru-RU" sz="2800" b="1" dirty="0">
                <a:solidFill>
                  <a:srgbClr val="9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rgbClr val="9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количеству тестируемых учителей</a:t>
            </a:r>
            <a:endParaRPr lang="ru-RU" altLang="ru-RU" sz="2800" dirty="0">
              <a:solidFill>
                <a:srgbClr val="96161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4146083"/>
              </p:ext>
            </p:extLst>
          </p:nvPr>
        </p:nvGraphicFramePr>
        <p:xfrm>
          <a:off x="323528" y="1340768"/>
          <a:ext cx="8352926" cy="4502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1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794978927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1523015686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855660812"/>
                    </a:ext>
                  </a:extLst>
                </a:gridCol>
                <a:gridCol w="587643">
                  <a:extLst>
                    <a:ext uri="{9D8B030D-6E8A-4147-A177-3AD203B41FA5}">
                      <a16:colId xmlns:a16="http://schemas.microsoft.com/office/drawing/2014/main" val="1123349556"/>
                    </a:ext>
                  </a:extLst>
                </a:gridCol>
              </a:tblGrid>
              <a:tr h="87591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2018-2019 учебный год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974" marR="5697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2019-2020 учебный год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6974" marR="5697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2020-2021 учебный год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56974" marR="56974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2021-2022 учебный год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2022-2023 учебный год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2023-2024 учебный год</a:t>
                      </a:r>
                    </a:p>
                  </a:txBody>
                  <a:tcPr marL="56974" marR="56974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</a:t>
                      </a:r>
                      <a:endParaRPr lang="ru-RU" sz="10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kumimoji="0" lang="ru-R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Кол-во</a:t>
                      </a:r>
                    </a:p>
                  </a:txBody>
                  <a:tcPr marL="56974" marR="56974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56974" marR="5697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2,1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11,1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97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Английский язык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Немецкий язык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7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4,6%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6974" marR="569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1,5</a:t>
                      </a:r>
                    </a:p>
                  </a:txBody>
                  <a:tcPr marL="56974" marR="56974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2562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223" y="404664"/>
            <a:ext cx="8229600" cy="1143000"/>
          </a:xfrm>
        </p:spPr>
        <p:txBody>
          <a:bodyPr>
            <a:noAutofit/>
          </a:bodyPr>
          <a:lstStyle/>
          <a:p>
            <a:pPr lvl="0" algn="ctr" fontAlgn="base">
              <a:spcBef>
                <a:spcPts val="0"/>
              </a:spcBef>
              <a:spcAft>
                <a:spcPct val="0"/>
              </a:spcAft>
            </a:pP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предметного тестирования     аттестуемых педагогов  в 201</a:t>
            </a:r>
            <a:r>
              <a:rPr lang="en-US" alt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- 2024 </a:t>
            </a:r>
            <a:r>
              <a:rPr lang="ru-RU" altLang="ru-RU" sz="3200" b="1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г.г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4539722"/>
              </p:ext>
            </p:extLst>
          </p:nvPr>
        </p:nvGraphicFramePr>
        <p:xfrm>
          <a:off x="755576" y="1827000"/>
          <a:ext cx="7812895" cy="410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5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4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27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2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педагогов сдавали предмет (чел.)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педагогов, не сдавших предметное тестирование 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2016 - 2017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2017 - 2018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606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2018 - 2019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2019 - 2020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2020 - 2021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449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2022 - 2023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4268006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2023-2024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1,5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2518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454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4326</TotalTime>
  <Words>1856</Words>
  <Application>Microsoft Office PowerPoint</Application>
  <PresentationFormat>Экран (4:3)</PresentationFormat>
  <Paragraphs>368</Paragraphs>
  <Slides>22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Document</vt:lpstr>
      <vt:lpstr> Министерство образования Республики Мордовия ГБУ РМ «Центр оценки качества образования –«Перспектива» </vt:lpstr>
      <vt:lpstr>Федеральный закон №273  «Об образовании в РФ» </vt:lpstr>
      <vt:lpstr> Федеральный закон №273  «Об образовании в РФ» </vt:lpstr>
      <vt:lpstr>                  Приказ</vt:lpstr>
      <vt:lpstr>Результаты аттестации     в 2023-2024 учебном году</vt:lpstr>
      <vt:lpstr>Презентация PowerPoint</vt:lpstr>
      <vt:lpstr>Процент отозванных заявлений по муниципалитетам</vt:lpstr>
      <vt:lpstr>Количество учителей, не сдавших предметное тестирование, в процентном отношении к количеству тестируемых учителей</vt:lpstr>
      <vt:lpstr>Результаты предметного тестирования     аттестуемых педагогов  в 2016 - 2024 г.г.</vt:lpstr>
      <vt:lpstr>Развитие системы аттестации педагогов в Республике Мордовия (2021-2024 г.г.) </vt:lpstr>
      <vt:lpstr>Результаты апробации нового Порядка аттестации. Заявление</vt:lpstr>
      <vt:lpstr> Требования  к первой квалификационной  категории </vt:lpstr>
      <vt:lpstr>Презентация PowerPoint</vt:lpstr>
      <vt:lpstr>Презентация PowerPoint</vt:lpstr>
      <vt:lpstr>Результаты апробации нового Порядка аттестации. Льготная форма </vt:lpstr>
      <vt:lpstr>Результаты апробации нового Порядка аттестации. Оценка результатов профессиональной деятельности</vt:lpstr>
      <vt:lpstr>Результаты апробации нового Порядка аттестации. Оценка результатов профессиональной деятельности</vt:lpstr>
      <vt:lpstr>  Результаты апробации  нового Порядка аттестации.  Новые квалификационные категории  «педагог-наставник», «педагог-методист»  </vt:lpstr>
      <vt:lpstr>Квалификационная категория  "педагог-наставник" </vt:lpstr>
      <vt:lpstr>Квалификационная категория  "педагог-методист" </vt:lpstr>
      <vt:lpstr>Внимание, конкурс!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510</cp:revision>
  <cp:lastPrinted>2017-07-11T12:02:14Z</cp:lastPrinted>
  <dcterms:created xsi:type="dcterms:W3CDTF">2016-07-07T09:21:37Z</dcterms:created>
  <dcterms:modified xsi:type="dcterms:W3CDTF">2024-08-26T12:09:30Z</dcterms:modified>
</cp:coreProperties>
</file>